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2" r:id="rId4"/>
    <p:sldId id="275" r:id="rId5"/>
    <p:sldId id="281" r:id="rId6"/>
    <p:sldId id="282" r:id="rId7"/>
    <p:sldId id="283" r:id="rId8"/>
    <p:sldId id="284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  <p15:guide id="3" orient="horz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6" autoAdjust="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600" y="66"/>
      </p:cViewPr>
      <p:guideLst>
        <p:guide orient="horz" pos="2160"/>
        <p:guide pos="3863"/>
        <p:guide orient="horz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6C78C-24A6-401F-A69D-2C32C766E598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4D682-A4E0-4841-B5F3-87D5B71228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606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6C78C-24A6-401F-A69D-2C32C766E598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4D682-A4E0-4841-B5F3-87D5B71228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8818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6C78C-24A6-401F-A69D-2C32C766E598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4D682-A4E0-4841-B5F3-87D5B71228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1801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6C78C-24A6-401F-A69D-2C32C766E598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4D682-A4E0-4841-B5F3-87D5B71228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303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6C78C-24A6-401F-A69D-2C32C766E598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4D682-A4E0-4841-B5F3-87D5B71228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2220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6C78C-24A6-401F-A69D-2C32C766E598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4D682-A4E0-4841-B5F3-87D5B71228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0518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6C78C-24A6-401F-A69D-2C32C766E598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4D682-A4E0-4841-B5F3-87D5B71228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1327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6C78C-24A6-401F-A69D-2C32C766E598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4D682-A4E0-4841-B5F3-87D5B71228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3630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6C78C-24A6-401F-A69D-2C32C766E598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4D682-A4E0-4841-B5F3-87D5B71228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769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6C78C-24A6-401F-A69D-2C32C766E598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4D682-A4E0-4841-B5F3-87D5B71228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4146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6C78C-24A6-401F-A69D-2C32C766E598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4D682-A4E0-4841-B5F3-87D5B71228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5964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6C78C-24A6-401F-A69D-2C32C766E598}" type="datetimeFigureOut">
              <a:rPr lang="ru-RU" smtClean="0"/>
              <a:t>26.12.2020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4D682-A4E0-4841-B5F3-87D5B71228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789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ru.wikipedia.org/wiki/%D0%9C%D0%BE%D0%BB%D1%8C%D1%82%D0%BA%D0%B5,_%D0%A5%D0%B5%D0%BB%D1%8C%D0%BC%D1%83%D1%82_%D0%9A%D0%B0%D1%80%D0%BB_%D0%91%D0%B5%D1%80%D0%BD%D1%85%D0%B0%D1%80%D0%B4_%D1%84%D0%BE%D0%BD" TargetMode="Externa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games4business.ru/wp-content/uploads/urovni-300x165.jpg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94891"/>
            <a:ext cx="9144000" cy="90577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Лекция 15. КОРПОРАТИВНАЯ КУЛЬТУРА ОРГАНИЗАЦИИ</a:t>
            </a:r>
            <a:endParaRPr lang="ru-RU" sz="36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7178" y="1237999"/>
            <a:ext cx="8484853" cy="5212998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149469" y="1237999"/>
            <a:ext cx="3209193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ВОПРОСЫ:</a:t>
            </a:r>
          </a:p>
          <a:p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1.Понятие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корпоративной культуры.</a:t>
            </a:r>
          </a:p>
          <a:p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2.Типы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корпоративной культуры.</a:t>
            </a:r>
          </a:p>
          <a:p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3.Корпоративные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ценности.</a:t>
            </a:r>
            <a:r>
              <a:rPr lang="ru-RU" sz="2000" cap="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4.Функции 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корпоративной культуры организации.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ru-RU" sz="20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367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5603156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Сам термин «корпоративная культура» появился в XIX веке. Он был сформулирован и применён немецким фельдмаршалом </a:t>
            </a:r>
            <a:r>
              <a:rPr lang="ru-RU" b="1" dirty="0" err="1" smtClean="0">
                <a:hlinkClick r:id="rId2" tooltip="Мольтке, Хельмут Карл Бернхард фон"/>
              </a:rPr>
              <a:t>Мольтке</a:t>
            </a:r>
            <a:r>
              <a:rPr lang="ru-RU" b="1" dirty="0" smtClean="0"/>
              <a:t>, который применял его, характеризуя взаимоотношения в офицерской среде. </a:t>
            </a:r>
          </a:p>
          <a:p>
            <a:r>
              <a:rPr lang="ru-RU" b="1" dirty="0" smtClean="0"/>
              <a:t>В то время взаимоотношения регулировались не только уставами, судами чести, но и дуэлями: сабельный шрам являлся обязательным атрибутом принадлежности к офицерской «корпорации». </a:t>
            </a:r>
          </a:p>
          <a:p>
            <a:r>
              <a:rPr lang="ru-RU" b="1" dirty="0" smtClean="0"/>
              <a:t>Правила поведения, как писанные, так и неписанные, сложились внутри профессиональных сообществ ещё в средневековых гильдиях, причём нарушения этих правил могли приводить к исключению их членов из сообществ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839788" y="987425"/>
            <a:ext cx="3932237" cy="4881563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88" y="987425"/>
            <a:ext cx="3932237" cy="4973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796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199" y="603849"/>
            <a:ext cx="5622985" cy="5573114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ru-RU" b="1" dirty="0" smtClean="0"/>
              <a:t>Корпоративная </a:t>
            </a:r>
            <a:r>
              <a:rPr lang="ru-RU" b="1" dirty="0"/>
              <a:t>культура организации включает в себя различные аспекты культуры, образованные вокруг конкретной организации. </a:t>
            </a:r>
            <a:endParaRPr lang="ru-RU" b="1" dirty="0" smtClean="0"/>
          </a:p>
          <a:p>
            <a:pPr fontAlgn="base"/>
            <a:r>
              <a:rPr lang="ru-RU" b="1" dirty="0" smtClean="0"/>
              <a:t>Корпоративные </a:t>
            </a:r>
            <a:r>
              <a:rPr lang="ru-RU" b="1" dirty="0"/>
              <a:t>ценности и идеалы, модели корпоративного поведения, корпоративная этика, корпоративные традиции и праздники, а также корпоративная философия, мифы и легенды — все это и есть корпоративная культура</a:t>
            </a:r>
            <a:r>
              <a:rPr lang="ru-RU" b="1" dirty="0" smtClean="0"/>
              <a:t>.</a:t>
            </a:r>
          </a:p>
          <a:p>
            <a:pPr fontAlgn="base"/>
            <a:r>
              <a:rPr lang="ru-RU" b="1" u="sng" dirty="0" smtClean="0"/>
              <a:t>Следовательно, Корпоративная культура — совокупность моделей поведения, которые приобретены организацией в процессе адаптации к внешней среде и внутренней интеграции, показавших свою эффективность и разделяемых большинством членов организации.</a:t>
            </a:r>
          </a:p>
          <a:p>
            <a:pPr fontAlgn="base"/>
            <a:endParaRPr lang="ru-RU" b="1" dirty="0"/>
          </a:p>
          <a:p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9592" y="603849"/>
            <a:ext cx="5305246" cy="5248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11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9900"/>
                </a:solidFill>
                <a:effectLst/>
                <a:latin typeface="PT Sans"/>
              </a:rPr>
              <a:t>Уровни корпоративной культуры</a:t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9900"/>
                </a:solidFill>
                <a:effectLst/>
                <a:latin typeface="PT Sans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9900"/>
                </a:solidFill>
                <a:effectLst/>
                <a:latin typeface="PT Sans"/>
              </a:rPr>
              <a:t/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9900"/>
                </a:solidFill>
                <a:effectLst/>
                <a:latin typeface="PT Sans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747474"/>
                </a:solidFill>
                <a:effectLst/>
                <a:latin typeface="PT Sans"/>
              </a:rPr>
              <a:t>Понятие уровней корпоративной культуры введено Эдгаром Шейном в 1981г. Это модель достаточно полно описывает генезис и проявление КК. Выделяются 3 уровня</a:t>
            </a:r>
            <a:endParaRPr lang="ru-RU" sz="2000" dirty="0"/>
          </a:p>
        </p:txBody>
      </p:sp>
      <p:pic>
        <p:nvPicPr>
          <p:cNvPr id="4" name="Picture 4" descr="уровни корпоративной культуры">
            <a:hlinkClick r:id="rId2"/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5826" y="1825623"/>
            <a:ext cx="3692106" cy="4092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4477109" y="1825624"/>
            <a:ext cx="6876691" cy="4825341"/>
          </a:xfrm>
        </p:spPr>
        <p:txBody>
          <a:bodyPr>
            <a:normAutofit fontScale="77500" lnSpcReduction="20000"/>
          </a:bodyPr>
          <a:lstStyle/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b="1" i="0" strike="noStrike" cap="none" normalizeH="0" baseline="0" dirty="0" smtClean="0">
                <a:ln>
                  <a:noFill/>
                </a:ln>
                <a:solidFill>
                  <a:srgbClr val="747474"/>
                </a:solidFill>
                <a:effectLst/>
                <a:latin typeface="PT Sans"/>
              </a:rPr>
              <a:t>поверхностный (внешние факты)</a:t>
            </a:r>
            <a:r>
              <a:rPr kumimoji="0" lang="ru-RU" b="0" i="0" strike="noStrike" cap="none" normalizeH="0" baseline="0" dirty="0" smtClean="0">
                <a:ln>
                  <a:noFill/>
                </a:ln>
                <a:solidFill>
                  <a:srgbClr val="747474"/>
                </a:solidFill>
                <a:effectLst/>
                <a:latin typeface="PT Sans"/>
              </a:rPr>
              <a:t> — образцы поведения, эмоциональная атмосфера и стиль общения, технологии, стиль одежды и решения в графическом представлении бренда, организация рабочих мест и зон взаимодействия с клиентами, символы, ритуалы и т.д.;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b="1" i="0" strike="noStrike" cap="none" normalizeH="0" baseline="0" dirty="0" smtClean="0">
                <a:ln>
                  <a:noFill/>
                </a:ln>
                <a:solidFill>
                  <a:srgbClr val="747474"/>
                </a:solidFill>
                <a:effectLst/>
                <a:latin typeface="PT Sans"/>
              </a:rPr>
              <a:t>внутренний</a:t>
            </a:r>
            <a:r>
              <a:rPr kumimoji="0" lang="ru-RU" b="0" i="0" strike="noStrike" cap="none" normalizeH="0" baseline="0" dirty="0" smtClean="0">
                <a:ln>
                  <a:noFill/>
                </a:ln>
                <a:solidFill>
                  <a:srgbClr val="747474"/>
                </a:solidFill>
                <a:effectLst/>
                <a:latin typeface="PT Sans"/>
              </a:rPr>
              <a:t> (ценностные ориентации и предписания) — моральные убеждения и этические правила, кодекс поведения, ценности, корпоративная философия;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ru-RU" b="1" i="0" strike="noStrike" cap="none" normalizeH="0" baseline="0" dirty="0" smtClean="0">
                <a:ln>
                  <a:noFill/>
                </a:ln>
                <a:solidFill>
                  <a:srgbClr val="747474"/>
                </a:solidFill>
                <a:effectLst/>
                <a:latin typeface="PT Sans"/>
              </a:rPr>
              <a:t>глубинный</a:t>
            </a:r>
            <a:r>
              <a:rPr kumimoji="0" lang="ru-RU" b="0" i="0" strike="noStrike" cap="none" normalizeH="0" baseline="0" dirty="0" smtClean="0">
                <a:ln>
                  <a:noFill/>
                </a:ln>
                <a:solidFill>
                  <a:srgbClr val="747474"/>
                </a:solidFill>
                <a:effectLst/>
                <a:latin typeface="PT Sans"/>
              </a:rPr>
              <a:t> (базовые личностные предположения — что формирует личность человека) — верования и установки, национальный менталитет, отношение к миру, человеку и деятельности.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b="0" i="0" strike="noStrike" cap="none" normalizeH="0" baseline="0" dirty="0" smtClean="0">
                <a:ln>
                  <a:noFill/>
                </a:ln>
                <a:solidFill>
                  <a:srgbClr val="747474"/>
                </a:solidFill>
                <a:effectLst/>
                <a:latin typeface="PT Sans"/>
              </a:rPr>
              <a:t>Глубинный уровень, по определенным причинам, можно назвать определяющим. </a:t>
            </a:r>
          </a:p>
        </p:txBody>
      </p:sp>
    </p:spTree>
    <p:extLst>
      <p:ext uri="{BB962C8B-B14F-4D97-AF65-F5344CB8AC3E}">
        <p14:creationId xmlns:p14="http://schemas.microsoft.com/office/powerpoint/2010/main" val="408830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750" y="1311215"/>
            <a:ext cx="3299963" cy="4356954"/>
          </a:xfrm>
        </p:spPr>
      </p:pic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4287" y="1380226"/>
            <a:ext cx="3749614" cy="4221491"/>
          </a:xfr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5736" y="1380226"/>
            <a:ext cx="3039014" cy="4221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32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414068"/>
            <a:ext cx="8572500" cy="5926347"/>
          </a:xfrm>
        </p:spPr>
      </p:pic>
    </p:spTree>
    <p:extLst>
      <p:ext uri="{BB962C8B-B14F-4D97-AF65-F5344CB8AC3E}">
        <p14:creationId xmlns:p14="http://schemas.microsoft.com/office/powerpoint/2010/main" val="2835067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974785"/>
            <a:ext cx="5562600" cy="5357004"/>
          </a:xfrm>
        </p:spPr>
      </p:pic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6172200" y="207034"/>
            <a:ext cx="5181600" cy="6547449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ru-RU" b="1" dirty="0"/>
              <a:t>Корпоративные ценности необходимо поддерживать</a:t>
            </a:r>
            <a:r>
              <a:rPr lang="ru-RU" dirty="0"/>
              <a:t>. </a:t>
            </a:r>
            <a:endParaRPr lang="ru-RU" dirty="0" smtClean="0"/>
          </a:p>
          <a:p>
            <a:pPr fontAlgn="base"/>
            <a:r>
              <a:rPr lang="ru-RU" dirty="0" smtClean="0"/>
              <a:t>Это </a:t>
            </a:r>
            <a:r>
              <a:rPr lang="ru-RU" dirty="0"/>
              <a:t>происходит с помощью следующих мер</a:t>
            </a:r>
            <a:r>
              <a:rPr lang="ru-RU" dirty="0" smtClean="0"/>
              <a:t>:</a:t>
            </a:r>
            <a:r>
              <a:rPr lang="ru-RU" dirty="0"/>
              <a:t> </a:t>
            </a:r>
          </a:p>
          <a:p>
            <a:pPr fontAlgn="base"/>
            <a:r>
              <a:rPr lang="ru-RU" dirty="0"/>
              <a:t>принятие решений в соответствии с корпоративными ценностями, реализуемыми проектами;</a:t>
            </a:r>
          </a:p>
          <a:p>
            <a:pPr fontAlgn="base"/>
            <a:r>
              <a:rPr lang="ru-RU" dirty="0"/>
              <a:t>мифология и истории успеха, где большое значение приобретают основные герои — деятели организации (основатели или те, кто достиг наибольшего успеха) или истории о наиболее характерных событиях и достижениях организации;</a:t>
            </a:r>
          </a:p>
          <a:p>
            <a:pPr fontAlgn="base"/>
            <a:r>
              <a:rPr lang="ru-RU" dirty="0"/>
              <a:t>корпоративные мероприятия, где особое место занимают традиции, с помощью которых окрашивается любое действие, корпоративные церемонии, праздники;</a:t>
            </a:r>
          </a:p>
          <a:p>
            <a:pPr fontAlgn="base"/>
            <a:r>
              <a:rPr lang="ru-RU" dirty="0"/>
              <a:t>внутренняя структура организации, наличие специальных отделов, стимулирующих выплат и т.д.</a:t>
            </a:r>
          </a:p>
          <a:p>
            <a:pPr fontAlgn="base"/>
            <a:r>
              <a:rPr lang="ru-RU" dirty="0"/>
              <a:t>отношения с представителями внешней среды организации – партнерами, потребителями, конкурентами и пр</a:t>
            </a:r>
            <a:r>
              <a:rPr lang="ru-RU" dirty="0" smtClean="0"/>
              <a:t>.</a:t>
            </a: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238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0"/>
            <a:ext cx="9144000" cy="7086600"/>
          </a:xfrm>
          <a:noFill/>
        </p:spPr>
      </p:pic>
    </p:spTree>
    <p:extLst>
      <p:ext uri="{BB962C8B-B14F-4D97-AF65-F5344CB8AC3E}">
        <p14:creationId xmlns:p14="http://schemas.microsoft.com/office/powerpoint/2010/main" val="344693304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лекция 15. Психлогия управления</Template>
  <TotalTime>149</TotalTime>
  <Words>108</Words>
  <Application>Microsoft Office PowerPoint</Application>
  <PresentationFormat>Широкоэкранный</PresentationFormat>
  <Paragraphs>24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PT Sans</vt:lpstr>
      <vt:lpstr>Тема Office</vt:lpstr>
      <vt:lpstr>         Лекция 15. КОРПОРАТИВНАЯ КУЛЬТУРА ОРГАНИЗАЦИИ</vt:lpstr>
      <vt:lpstr>Презентация PowerPoint</vt:lpstr>
      <vt:lpstr>Презентация PowerPoint</vt:lpstr>
      <vt:lpstr>Уровни корпоративной культуры  Понятие уровней корпоративной культуры введено Эдгаром Шейном в 1981г. Это модель достаточно полно описывает генезис и проявление КК. Выделяются 3 уровня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Хабижановна</dc:creator>
  <cp:lastModifiedBy>Ольга Хабижановна</cp:lastModifiedBy>
  <cp:revision>42</cp:revision>
  <dcterms:created xsi:type="dcterms:W3CDTF">2020-02-23T14:54:54Z</dcterms:created>
  <dcterms:modified xsi:type="dcterms:W3CDTF">2020-12-26T17:31:05Z</dcterms:modified>
</cp:coreProperties>
</file>